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7" r:id="rId3"/>
    <p:sldId id="303" r:id="rId4"/>
    <p:sldId id="283" r:id="rId5"/>
    <p:sldId id="298" r:id="rId6"/>
    <p:sldId id="299" r:id="rId7"/>
    <p:sldId id="282" r:id="rId8"/>
    <p:sldId id="297" r:id="rId9"/>
    <p:sldId id="284" r:id="rId10"/>
    <p:sldId id="285" r:id="rId11"/>
    <p:sldId id="302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00" y="-19878"/>
            <a:ext cx="12203333" cy="687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71" y="4263886"/>
            <a:ext cx="6728790" cy="1551733"/>
          </a:xfrm>
          <a:solidFill>
            <a:schemeClr val="bg1">
              <a:lumMod val="95000"/>
              <a:alpha val="50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472" y="5861745"/>
            <a:ext cx="6728790" cy="502823"/>
          </a:xfr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81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64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88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2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83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49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3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03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30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952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255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50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8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141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6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9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-1"/>
            <a:ext cx="12192000" cy="6847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3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2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58E49-5B1D-4257-9334-A3FAAE922B17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556" y="-1496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00" y="65508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0226" y="62460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1467" y="62460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1670652" y="63658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mtClean="0">
                <a:solidFill>
                  <a:schemeClr val="bg1"/>
                </a:solidFill>
              </a:rPr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8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2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2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64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sosceles Triangle 7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20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www.belgiumcampus.ac.za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102626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1463867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3052" y="6368237"/>
            <a:ext cx="430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908D717-1854-4CE3-A28E-B0A1C498C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561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antGarde Bk BT" panose="020B04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D7FF430-12D9-556C-A87A-DF94D3CA6C18}"/>
              </a:ext>
            </a:extLst>
          </p:cNvPr>
          <p:cNvSpPr txBox="1">
            <a:spLocks/>
          </p:cNvSpPr>
          <p:nvPr/>
        </p:nvSpPr>
        <p:spPr>
          <a:xfrm>
            <a:off x="1790699" y="3454400"/>
            <a:ext cx="8788401" cy="26541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C0C0C0"/>
                </a:highlight>
                <a:uLnTx/>
                <a:uFillTx/>
                <a:latin typeface="Calibri Light" panose="020F0302020204030204"/>
                <a:ea typeface="+mj-ea"/>
                <a:cs typeface="+mj-cs"/>
              </a:rPr>
              <a:t>Machine Learning</a:t>
            </a:r>
            <a:b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K-Means Clustering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By K. Igwe</a:t>
            </a:r>
            <a:br>
              <a:rPr kumimoji="0" lang="en-Z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Z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antGarde Bk BT" panose="020B0402020202020204" pitchFamily="34" charset="0"/>
                <a:ea typeface="+mj-ea"/>
                <a:cs typeface="+mj-cs"/>
              </a:rPr>
              <a:t>2021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515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E7AC-0992-4F00-88C3-7B8E3BD6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915400" cy="632402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K-means Algorithm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3B3D-0628-4656-AA34-8198B173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3" y="1260764"/>
            <a:ext cx="11000509" cy="3131127"/>
          </a:xfrm>
        </p:spPr>
        <p:txBody>
          <a:bodyPr>
            <a:normAutofit fontScale="92500" lnSpcReduction="20000"/>
          </a:bodyPr>
          <a:lstStyle/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Suppose we have 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4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 objects as your training data point and each object have 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2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 attributes.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Each attribute represents coordinate of the object.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Thus, we also know before hand that these objects belong to two groups of medicine (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cluster 1 and cluster 2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). </a:t>
            </a:r>
          </a:p>
          <a:p>
            <a:r>
              <a:rPr lang="en-ZA" b="1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Q: 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Determine which medicines belong to cluster 1 and which medicines belong to the other cluster?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Each medicine represents one point with two components coordinate as shown below. </a:t>
            </a:r>
            <a:endParaRPr lang="en-ZA" sz="4000" dirty="0">
              <a:latin typeface="Tw Cen MT" panose="020B06020201040206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E963C2-F491-45B1-A214-122430EA3FA7}"/>
              </a:ext>
            </a:extLst>
          </p:cNvPr>
          <p:cNvGraphicFramePr>
            <a:graphicFrameLocks noGrp="1"/>
          </p:cNvGraphicFramePr>
          <p:nvPr/>
        </p:nvGraphicFramePr>
        <p:xfrm>
          <a:off x="2691185" y="4391890"/>
          <a:ext cx="6356563" cy="206026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08100">
                  <a:extLst>
                    <a:ext uri="{9D8B030D-6E8A-4147-A177-3AD203B41FA5}">
                      <a16:colId xmlns:a16="http://schemas.microsoft.com/office/drawing/2014/main" val="613485454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66394713"/>
                    </a:ext>
                  </a:extLst>
                </a:gridCol>
                <a:gridCol w="1780673">
                  <a:extLst>
                    <a:ext uri="{9D8B030D-6E8A-4147-A177-3AD203B41FA5}">
                      <a16:colId xmlns:a16="http://schemas.microsoft.com/office/drawing/2014/main" val="939169237"/>
                    </a:ext>
                  </a:extLst>
                </a:gridCol>
              </a:tblGrid>
              <a:tr h="597224">
                <a:tc>
                  <a:txBody>
                    <a:bodyPr/>
                    <a:lstStyle/>
                    <a:p>
                      <a:r>
                        <a:rPr lang="en-ZA" sz="1800" b="1" dirty="0"/>
                        <a:t>Object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Attribute 1: Weight index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Attribute 2: pH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235950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A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70647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B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2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82343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C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4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3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46064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D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5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4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7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0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71BC-38DC-4F02-AFD4-39CF22E7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970818" cy="604692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A4A8-605C-4AA2-9E04-D03B3E6A5AE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4183" y="1155032"/>
                <a:ext cx="11083636" cy="943932"/>
              </a:xfrm>
            </p:spPr>
            <p:txBody>
              <a:bodyPr>
                <a:normAutofit/>
              </a:bodyPr>
              <a:lstStyle/>
              <a:p>
                <a:r>
                  <a:rPr lang="en-ZA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Each medicine represents one point with two features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ZA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that we can represent it as coordinate in a feature space as shown below;</a:t>
                </a:r>
              </a:p>
              <a:p>
                <a:pPr marL="0" indent="0">
                  <a:buNone/>
                </a:pPr>
                <a:endParaRPr lang="en-ZA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A4A8-605C-4AA2-9E04-D03B3E6A5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4183" y="1155032"/>
                <a:ext cx="11083636" cy="943932"/>
              </a:xfrm>
              <a:blipFill>
                <a:blip r:embed="rId2"/>
                <a:stretch>
                  <a:fillRect l="-990" t="-10968" b="-903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eatures space">
            <a:extLst>
              <a:ext uri="{FF2B5EF4-FFF2-40B4-BE49-F238E27FC236}">
                <a16:creationId xmlns:a16="http://schemas.microsoft.com/office/drawing/2014/main" id="{44515522-5B60-4ACE-8151-8E1BC75E2C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" t="4604" r="4392" b="6924"/>
          <a:stretch/>
        </p:blipFill>
        <p:spPr bwMode="auto">
          <a:xfrm>
            <a:off x="3807725" y="2647666"/>
            <a:ext cx="4176215" cy="34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28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913C-33C2-4AC3-9ACE-E2BA0DE0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95611" cy="661570"/>
          </a:xfrm>
        </p:spPr>
        <p:txBody>
          <a:bodyPr>
            <a:normAutofit/>
          </a:bodyPr>
          <a:lstStyle/>
          <a:p>
            <a:pPr algn="ctr"/>
            <a:r>
              <a:rPr lang="en-ZA" sz="3600" b="1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Iteration-0</a:t>
            </a:r>
            <a:endParaRPr lang="en-ZA" sz="36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AB25-F573-4ACF-92B1-83E1F14314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0546" y="1283369"/>
                <a:ext cx="10521433" cy="2406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ZA" sz="2800" b="1" i="1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1. </a:t>
                </a:r>
                <a:r>
                  <a:rPr lang="en-ZA" sz="28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Initial value of Centroids</a:t>
                </a:r>
                <a:r>
                  <a:rPr lang="en-ZA" sz="2800" b="0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:</a:t>
                </a:r>
                <a:endParaRPr lang="en-ZA" sz="28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Suppose we use medicine A and medicine B as the first centroids.</a:t>
                </a:r>
              </a:p>
              <a:p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denote the coordinate of the centroids,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ZA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=(1;1)</m:t>
                    </m:r>
                  </m:oMath>
                </a14:m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=(2;1)</m:t>
                    </m:r>
                  </m:oMath>
                </a14:m>
                <a:r>
                  <a:rPr lang="en-ZA" sz="28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. </a:t>
                </a:r>
              </a:p>
              <a:p>
                <a:endParaRPr lang="en-ZA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AB25-F573-4ACF-92B1-83E1F1431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0546" y="1283369"/>
                <a:ext cx="10521433" cy="2406316"/>
              </a:xfrm>
              <a:blipFill>
                <a:blip r:embed="rId2"/>
                <a:stretch>
                  <a:fillRect l="-1217" t="-456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k means clustering iteration 0">
            <a:extLst>
              <a:ext uri="{FF2B5EF4-FFF2-40B4-BE49-F238E27FC236}">
                <a16:creationId xmlns:a16="http://schemas.microsoft.com/office/drawing/2014/main" id="{4EBE9374-D1DE-4008-84D2-1AD79E80A8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3" t="15736" r="3493" b="5260"/>
          <a:stretch/>
        </p:blipFill>
        <p:spPr bwMode="auto">
          <a:xfrm>
            <a:off x="3670727" y="3156284"/>
            <a:ext cx="393469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0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339D-63D3-4D99-A8CE-1D4C2F2B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27695" cy="677612"/>
          </a:xfrm>
        </p:spPr>
        <p:txBody>
          <a:bodyPr>
            <a:normAutofit/>
          </a:bodyPr>
          <a:lstStyle/>
          <a:p>
            <a:pPr algn="ctr"/>
            <a:r>
              <a:rPr lang="en-ZA" sz="3600" b="1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Iteration-0 (Continued)</a:t>
            </a:r>
            <a:endParaRPr lang="en-Z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FED9E-B7E8-447C-83F7-505C31638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2738"/>
                <a:ext cx="10712116" cy="545013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ZA" sz="2400" b="1" i="1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2.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Objects-Centroids Distance: </a:t>
                </a:r>
              </a:p>
              <a:p>
                <a:r>
                  <a:rPr lang="en-ZA" sz="240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Using </a:t>
                </a:r>
                <a:r>
                  <a:rPr lang="en-ZA" sz="2400" b="1" i="1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Euclidean distance</a:t>
                </a:r>
                <a:r>
                  <a:rPr lang="en-ZA" sz="240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, we have distance matrix;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</a:t>
                </a:r>
              </a:p>
              <a:p>
                <a:endParaRPr lang="en-ZA" sz="24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.61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4.24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;1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ZA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2;1</m:t>
                                </m:r>
                              </m:e>
                            </m:d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1" i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Z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ZA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mr>
                      <m:mr>
                        <m:e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mr>
                    </m:m>
                  </m:oMath>
                </a14:m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 ,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ZA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ZA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ZA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ZA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ZA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ZA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ZA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ZA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brk m:alnAt="7"/>
                            </m:r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3.61</m:t>
                          </m:r>
                        </m:e>
                      </m:mr>
                      <m:mr>
                        <m:e>
                          <m:r>
                            <m:rPr>
                              <m:brk m:alnAt="7"/>
                            </m:rP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ZA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ZA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4−</m:t>
                                      </m:r>
                                      <m:r>
                                        <a:rPr lang="en-ZA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ZA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ZA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ZA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brk m:alnAt="7"/>
                            </m:rP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83</m:t>
                          </m:r>
                        </m:e>
                      </m:mr>
                    </m:m>
                  </m:oMath>
                </a14:m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 </a:t>
                </a:r>
                <a:r>
                  <a:rPr lang="en-ZA" sz="240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etc.             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Each column in the </a:t>
                </a:r>
                <a:r>
                  <a:rPr lang="en-ZA" sz="240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distance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matrix symbolises the object.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The first row of the distance matrix corresponds to the distance of each object to the first centroid and,</a:t>
                </a:r>
              </a:p>
              <a:p>
                <a:r>
                  <a:rPr lang="en-ZA" sz="240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T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he second row is the distance of each object to the second centroid. </a:t>
                </a:r>
                <a:endParaRPr lang="en-ZA" sz="240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endParaRPr lang="en-ZA" sz="2400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8FED9E-B7E8-447C-83F7-505C31638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2738"/>
                <a:ext cx="10712116" cy="5450136"/>
              </a:xfrm>
              <a:blipFill>
                <a:blip r:embed="rId2"/>
                <a:stretch>
                  <a:fillRect l="-911" t="-1566" r="-79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00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A24C-5426-4F1D-8881-B42F5313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963526" cy="597400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b="1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Iteration-0 (Continued)</a:t>
            </a:r>
            <a:endParaRPr lang="en-Z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9FC69-C080-42D0-B95B-8824D91D2E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8990"/>
                <a:ext cx="10598624" cy="5149515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ZA" sz="2400" b="1" i="1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3.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 Clustering:</a:t>
                </a:r>
                <a:endParaRPr lang="en-ZA" sz="24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We assign each object based on the minimum distance.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The element of Group matrix below is 1 if and only if the object is assigned to that group. </a:t>
                </a:r>
                <a:endParaRPr lang="en-ZA" sz="240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endParaRPr lang="en-ZA" sz="240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1" i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endParaRPr>
              </a:p>
              <a:p>
                <a:endParaRPr lang="en-ZA" sz="24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endParaRPr lang="en-ZA" sz="3600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9FC69-C080-42D0-B95B-8824D91D2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8990"/>
                <a:ext cx="10598624" cy="5149515"/>
              </a:xfrm>
              <a:blipFill>
                <a:blip r:embed="rId2"/>
                <a:stretch>
                  <a:fillRect l="-921" t="-1657" r="-46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57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E1B9-1798-4709-AFF9-AED3ABDF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883316" cy="613442"/>
          </a:xfrm>
        </p:spPr>
        <p:txBody>
          <a:bodyPr>
            <a:normAutofit/>
          </a:bodyPr>
          <a:lstStyle/>
          <a:p>
            <a:pPr algn="ctr"/>
            <a:r>
              <a:rPr lang="en-ZA" sz="3600" b="1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Iteration-1</a:t>
            </a:r>
            <a:endParaRPr lang="en-ZA" sz="36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E552FC-9982-4F8F-8383-CD1D53E2D5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978569"/>
                <a:ext cx="10728158" cy="5217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ZA" sz="2400" b="1" i="1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4.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Determine </a:t>
                </a:r>
                <a:r>
                  <a:rPr lang="en-ZA" sz="2400" b="1" i="1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New C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entroids: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We compute the </a:t>
                </a:r>
                <a:r>
                  <a:rPr lang="en-ZA" sz="2400" b="0" i="1" u="sng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new centroid 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of each group based on these new memberships. </a:t>
                </a:r>
              </a:p>
              <a:p>
                <a:r>
                  <a:rPr lang="en-ZA" sz="2400" b="0" i="0" u="none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Group 1 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only has one member thus the centroid </a:t>
                </a:r>
                <a:r>
                  <a:rPr lang="en-ZA" sz="2400" b="0" i="1" strike="noStrike" baseline="0" dirty="0">
                    <a:solidFill>
                      <a:srgbClr val="0070C0"/>
                    </a:solidFill>
                    <a:latin typeface="Calibri" panose="020F0502020204030204" pitchFamily="34" charset="0"/>
                  </a:rPr>
                  <a:t>remains unchanged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Z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1;1</m:t>
                        </m:r>
                      </m:e>
                    </m:d>
                  </m:oMath>
                </a14:m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</a:p>
              <a:p>
                <a:r>
                  <a:rPr lang="en-ZA" sz="2400" b="0" i="0" u="none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Group 2 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now has </a:t>
                </a:r>
                <a:r>
                  <a:rPr lang="en-ZA" sz="2400" b="0" i="1" u="none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three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members, thus the centroid is the average coordinate among the three members: </a:t>
                </a:r>
              </a:p>
              <a:p>
                <a:endParaRPr lang="en-ZA" sz="24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2+4+5</m:t>
                              </m:r>
                            </m:num>
                            <m:den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1+3+4</m:t>
                              </m:r>
                            </m:num>
                            <m:den>
                              <m: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Z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ZA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ZA" sz="2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en-ZA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E552FC-9982-4F8F-8383-CD1D53E2D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978569"/>
                <a:ext cx="10728158" cy="5217544"/>
              </a:xfrm>
              <a:blipFill>
                <a:blip r:embed="rId2"/>
                <a:stretch>
                  <a:fillRect l="-910" t="-163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691003-8310-4885-8FA6-574E0ADC0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9448" t="40061" r="28002" b="14325"/>
          <a:stretch/>
        </p:blipFill>
        <p:spPr>
          <a:xfrm>
            <a:off x="8386909" y="3123317"/>
            <a:ext cx="3179450" cy="24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D835-6EF7-4660-812A-934702ED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95611" cy="645528"/>
          </a:xfrm>
        </p:spPr>
        <p:txBody>
          <a:bodyPr>
            <a:noAutofit/>
          </a:bodyPr>
          <a:lstStyle/>
          <a:p>
            <a:pPr algn="ctr"/>
            <a:r>
              <a:rPr lang="en-ZA" sz="3600" b="1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Iteration-1 (Continued) </a:t>
            </a:r>
            <a:endParaRPr lang="en-ZA" sz="3600" b="1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4981C-0E57-49C1-9BD0-77BAA7957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010654"/>
                <a:ext cx="10803340" cy="54822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5.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Objects-Centroids Distances: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The next step is to compute the distance of all objects to the </a:t>
                </a:r>
                <a:r>
                  <a:rPr lang="en-ZA" sz="2400" b="0" i="1" u="sng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new centroids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Similar to step 2, we have distance matrix: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ZA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ZA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3.14</m:t>
                                </m:r>
                              </m:e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2.36</m:t>
                                </m:r>
                              </m:e>
                            </m:mr>
                          </m:m>
                          <m:r>
                            <a:rPr lang="en-ZA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.61</m:t>
                                </m:r>
                              </m:e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0.47</m:t>
                                </m:r>
                              </m:e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1.89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;1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ZA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ZA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f>
                                  <m:fPr>
                                    <m:ctrlP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r>
                                      <a:rPr lang="en-ZA" sz="2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1" i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1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6.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 Clustering: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We assign each object based on the minimum distance.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Based on the new distance matrix, we move the </a:t>
                </a:r>
                <a:r>
                  <a:rPr lang="en-ZA" sz="2400" b="0" i="1" u="none" strike="noStrike" baseline="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medicine B 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to Group 1 while all the other objects remain.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0" i="0" u="none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ZA" sz="2400" b="0" i="1" u="sng" strike="noStrike" baseline="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en-ZA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4981C-0E57-49C1-9BD0-77BAA7957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010654"/>
                <a:ext cx="10803340" cy="5482219"/>
              </a:xfrm>
              <a:blipFill>
                <a:blip r:embed="rId2"/>
                <a:stretch>
                  <a:fillRect l="-903" t="-2113" r="-73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50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9D0C-F965-41A7-BEB4-CB13E997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22760" cy="510383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b="1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Iteration-2</a:t>
            </a:r>
            <a:endParaRPr lang="en-ZA" sz="36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EC37F-7779-4858-B8D5-7E3B06EB782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14066" y="1020170"/>
                <a:ext cx="11168418" cy="48176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7. D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etermine </a:t>
                </a:r>
                <a:r>
                  <a:rPr lang="en-ZA" sz="2400" b="1" i="1" u="sng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C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entroids: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Now we repeat step 4 to calculate the new centroids coordinate based on the clustering of previous iteration.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Group1 and group 2 both has two members, thus the new centroids are;</a:t>
                </a:r>
              </a:p>
              <a:p>
                <a:pPr marL="0" indent="0">
                  <a:buNone/>
                </a:pPr>
                <a:r>
                  <a:rPr lang="en-ZA" dirty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1+2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1+1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f>
                          <m:fPr>
                            <m:ctrlP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ZA" sz="3200" dirty="0">
                    <a:latin typeface="Tw Cen MT" panose="020B0602020104020603" pitchFamily="34" charset="0"/>
                  </a:rPr>
                  <a:t> </a:t>
                </a:r>
                <a:r>
                  <a:rPr lang="en-ZA" sz="2400" dirty="0">
                    <a:latin typeface="Tw Cen MT" panose="020B0602020104020603" pitchFamily="34" charset="0"/>
                  </a:rPr>
                  <a:t>and,</a:t>
                </a:r>
              </a:p>
              <a:p>
                <a:pPr marL="0" indent="0">
                  <a:buNone/>
                </a:pPr>
                <a:r>
                  <a:rPr lang="en-ZA" sz="3600" dirty="0">
                    <a:latin typeface="Tw Cen MT" panose="020B0602020104020603" pitchFamily="34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Z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4+5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Z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f>
                          <m:fPr>
                            <m:ctrlP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3+4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Z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f>
                          <m:fPr>
                            <m:ctrlP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Z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;3</m:t>
                        </m:r>
                        <m:f>
                          <m:fPr>
                            <m:ctrlP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Z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ZA" sz="3600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EEC37F-7779-4858-B8D5-7E3B06EB7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14066" y="1020170"/>
                <a:ext cx="11168418" cy="4817659"/>
              </a:xfrm>
              <a:blipFill>
                <a:blip r:embed="rId2"/>
                <a:stretch>
                  <a:fillRect l="-819" t="-1770" r="-6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AA2DD2-B1E5-41DF-805F-68635C20F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5070" t="28474" r="45235" b="28474"/>
          <a:stretch/>
        </p:blipFill>
        <p:spPr>
          <a:xfrm>
            <a:off x="7331657" y="3111690"/>
            <a:ext cx="3493827" cy="238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0E78-9017-4173-9E20-AB1A05D4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83722" cy="644809"/>
          </a:xfrm>
        </p:spPr>
        <p:txBody>
          <a:bodyPr>
            <a:normAutofit/>
          </a:bodyPr>
          <a:lstStyle/>
          <a:p>
            <a:pPr algn="ctr"/>
            <a:r>
              <a:rPr lang="en-ZA" sz="3600" b="1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Iteration-2 (Continued)</a:t>
            </a:r>
            <a:endParaRPr lang="en-Z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2CB0E-DDE6-4F0F-9CED-0CB8C5A92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09934"/>
                <a:ext cx="10857932" cy="52407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8.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Objects-Centroids Distances</a:t>
                </a:r>
                <a:r>
                  <a:rPr lang="en-ZA" sz="2400" b="0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: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Repeat step 2 again, we have new distance matrix at iteration 2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4.30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3.54</m:t>
                                </m:r>
                              </m:e>
                            </m:mr>
                          </m:m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4.61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0.71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0.71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f>
                                  <m:fPr>
                                    <m:ctrlP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;1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ZA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f>
                                  <m:fPr>
                                    <m:ctrlP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;3</m:t>
                                </m:r>
                                <m:f>
                                  <m:fPr>
                                    <m:ctrlP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ZA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4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4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ZA" sz="24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1" i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1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9. </a:t>
                </a:r>
                <a:r>
                  <a:rPr lang="en-ZA" sz="2400" b="1" i="1" u="sng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Objects Clustering: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We obtain result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ZA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ZA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ZA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ZA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ZA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. </a:t>
                </a:r>
              </a:p>
              <a:p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Thus, the computation of the </a:t>
                </a:r>
                <a:r>
                  <a:rPr lang="en-ZA" sz="2400" b="0" i="1" u="sng" strike="noStrike" baseline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k-mean clustering</a:t>
                </a:r>
                <a:r>
                  <a:rPr lang="en-ZA" sz="2400" b="0" i="1" strike="noStrike" baseline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has reached its stability(has</a:t>
                </a:r>
                <a:r>
                  <a:rPr lang="en-ZA" sz="2400" b="0" i="0" u="none" strike="noStrike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Converged)</a:t>
                </a:r>
                <a:r>
                  <a:rPr lang="en-ZA" sz="2400" b="0" i="0" u="none" strike="noStrike" baseline="0" dirty="0">
                    <a:solidFill>
                      <a:srgbClr val="000000"/>
                    </a:solidFill>
                    <a:latin typeface="Tw Cen MT" panose="020B0602020104020603" pitchFamily="34" charset="0"/>
                  </a:rPr>
                  <a:t> and no more iteration is needed. </a:t>
                </a:r>
              </a:p>
              <a:p>
                <a:pPr marL="0" indent="0">
                  <a:buNone/>
                </a:pPr>
                <a:endParaRPr lang="en-ZA" sz="2400" i="1" u="sng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Z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ZA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  <m:mr>
                          <m:e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𝑔𝑟𝑜𝑢𝑝</m:t>
                            </m:r>
                            <m:r>
                              <a:rPr lang="en-Z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mr>
                      </m:m>
                    </m:oMath>
                  </m:oMathPara>
                </a14:m>
                <a:endParaRPr lang="en-ZA" sz="2400" b="0" i="1" dirty="0">
                  <a:solidFill>
                    <a:srgbClr val="FF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                                        </a:t>
                </a:r>
                <a:r>
                  <a:rPr lang="en-ZA" sz="240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    </a:t>
                </a:r>
                <a:r>
                  <a:rPr lang="en-ZA" sz="2400" b="0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ZA" sz="2000" b="1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ZA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e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2000" b="1" i="1" smtClean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endParaRPr lang="en-ZA" sz="24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:endParaRPr lang="en-ZA" sz="2400" b="1" i="1" dirty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</a:endParaRPr>
              </a:p>
              <a:p>
                <a:endParaRPr lang="en-ZA" sz="2400" b="0" i="0" u="none" strike="noStrike" baseline="0" dirty="0">
                  <a:solidFill>
                    <a:srgbClr val="000000"/>
                  </a:solidFill>
                  <a:latin typeface="Tw Cen MT" panose="020B0602020104020603" pitchFamily="34" charset="0"/>
                </a:endParaRPr>
              </a:p>
              <a:p>
                <a:endParaRPr lang="en-ZA" sz="3600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542CB0E-DDE6-4F0F-9CED-0CB8C5A92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09934"/>
                <a:ext cx="10857932" cy="5240741"/>
              </a:xfrm>
              <a:blipFill rotWithShape="0">
                <a:blip r:embed="rId2"/>
                <a:stretch>
                  <a:fillRect l="-673" t="-2445" r="-129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044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7C03-1323-44E4-AD62-3D71D3B3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47245" cy="699400"/>
          </a:xfrm>
        </p:spPr>
        <p:txBody>
          <a:bodyPr>
            <a:normAutofit/>
          </a:bodyPr>
          <a:lstStyle/>
          <a:p>
            <a:pPr algn="ctr"/>
            <a:r>
              <a:rPr lang="en-ZA" sz="3600" b="1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Final Result:</a:t>
            </a:r>
            <a:endParaRPr lang="en-ZA" sz="3600" b="1" dirty="0">
              <a:latin typeface="Tw Cen MT" panose="020B06020201040206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B557-8884-486D-A4E8-1A7407766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5719" y="1433015"/>
            <a:ext cx="10140287" cy="1719618"/>
          </a:xfrm>
        </p:spPr>
        <p:txBody>
          <a:bodyPr>
            <a:noAutofit/>
          </a:bodyPr>
          <a:lstStyle/>
          <a:p>
            <a:r>
              <a:rPr lang="en-ZA" sz="3600" dirty="0">
                <a:solidFill>
                  <a:srgbClr val="000000"/>
                </a:solidFill>
                <a:latin typeface="Tw Cen MT" panose="020B0602020104020603" pitchFamily="34" charset="0"/>
              </a:rPr>
              <a:t>We get the final grouping as the results;</a:t>
            </a:r>
          </a:p>
          <a:p>
            <a:pPr marL="900113"/>
            <a:r>
              <a:rPr lang="en-ZA" dirty="0">
                <a:solidFill>
                  <a:srgbClr val="000000"/>
                </a:solidFill>
                <a:latin typeface="Tw Cen MT" panose="020B0602020104020603" pitchFamily="34" charset="0"/>
              </a:rPr>
              <a:t>Group 1: Medicine A and B</a:t>
            </a:r>
          </a:p>
          <a:p>
            <a:pPr marL="900113"/>
            <a:r>
              <a:rPr lang="en-ZA" dirty="0">
                <a:solidFill>
                  <a:srgbClr val="000000"/>
                </a:solidFill>
                <a:latin typeface="Tw Cen MT" panose="020B0602020104020603" pitchFamily="34" charset="0"/>
              </a:rPr>
              <a:t>Group 2: Medicine C and D.</a:t>
            </a:r>
            <a:endParaRPr lang="en-ZA" dirty="0">
              <a:latin typeface="Tw Cen MT" panose="020B0602020104020603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CC4B224-C4E5-4908-9ABE-7C90A28E66E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28797" y="3429000"/>
          <a:ext cx="8393375" cy="253613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708921">
                  <a:extLst>
                    <a:ext uri="{9D8B030D-6E8A-4147-A177-3AD203B41FA5}">
                      <a16:colId xmlns:a16="http://schemas.microsoft.com/office/drawing/2014/main" val="613485454"/>
                    </a:ext>
                  </a:extLst>
                </a:gridCol>
                <a:gridCol w="2453647">
                  <a:extLst>
                    <a:ext uri="{9D8B030D-6E8A-4147-A177-3AD203B41FA5}">
                      <a16:colId xmlns:a16="http://schemas.microsoft.com/office/drawing/2014/main" val="66394713"/>
                    </a:ext>
                  </a:extLst>
                </a:gridCol>
                <a:gridCol w="2183641">
                  <a:extLst>
                    <a:ext uri="{9D8B030D-6E8A-4147-A177-3AD203B41FA5}">
                      <a16:colId xmlns:a16="http://schemas.microsoft.com/office/drawing/2014/main" val="939169237"/>
                    </a:ext>
                  </a:extLst>
                </a:gridCol>
                <a:gridCol w="2047166">
                  <a:extLst>
                    <a:ext uri="{9D8B030D-6E8A-4147-A177-3AD203B41FA5}">
                      <a16:colId xmlns:a16="http://schemas.microsoft.com/office/drawing/2014/main" val="259188371"/>
                    </a:ext>
                  </a:extLst>
                </a:gridCol>
              </a:tblGrid>
              <a:tr h="572302">
                <a:tc>
                  <a:txBody>
                    <a:bodyPr/>
                    <a:lstStyle/>
                    <a:p>
                      <a:r>
                        <a:rPr lang="en-ZA" b="1" dirty="0"/>
                        <a:t>Object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Feature 1: Weight index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Feature 2: pH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Group (Results)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235950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r>
                        <a:rPr lang="en-ZA" b="1" dirty="0"/>
                        <a:t>Medicine A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1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1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1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70647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r>
                        <a:rPr lang="en-ZA" b="1" dirty="0"/>
                        <a:t>Medicine B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2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1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1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82343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r>
                        <a:rPr lang="en-ZA" b="1" dirty="0"/>
                        <a:t>Medicine C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4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3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2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46064"/>
                  </a:ext>
                </a:extLst>
              </a:tr>
              <a:tr h="490957">
                <a:tc>
                  <a:txBody>
                    <a:bodyPr/>
                    <a:lstStyle/>
                    <a:p>
                      <a:r>
                        <a:rPr lang="en-ZA" b="1" dirty="0"/>
                        <a:t>Medicine D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5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4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2</a:t>
                      </a:r>
                      <a:endParaRPr lang="en-ZA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7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9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Introduction to Clustering</a:t>
            </a:r>
          </a:p>
          <a:p>
            <a:r>
              <a:rPr lang="en-ZA" dirty="0"/>
              <a:t>History of Clustering</a:t>
            </a:r>
          </a:p>
          <a:p>
            <a:r>
              <a:rPr lang="en-ZA" dirty="0"/>
              <a:t>Clustering Techniques</a:t>
            </a:r>
          </a:p>
          <a:p>
            <a:r>
              <a:rPr lang="en-ZA" dirty="0"/>
              <a:t>K-Means Clustering</a:t>
            </a:r>
          </a:p>
          <a:p>
            <a:r>
              <a:rPr lang="en-ZA" dirty="0"/>
              <a:t>Examples and Exercises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7661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D54C-FD1C-4854-BA70-65C3893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9067800" cy="646257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1B8A-ECF5-4AA7-8D24-847D92A5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33055"/>
            <a:ext cx="10716491" cy="2951018"/>
          </a:xfrm>
        </p:spPr>
        <p:txBody>
          <a:bodyPr/>
          <a:lstStyle/>
          <a:p>
            <a:r>
              <a:rPr lang="en-ZA" dirty="0">
                <a:latin typeface="Tw Cen MT" panose="020B0602020104020603" pitchFamily="34" charset="0"/>
              </a:rPr>
              <a:t>The organization/segmentation of </a:t>
            </a:r>
            <a:r>
              <a:rPr lang="en-ZA" i="1" dirty="0" err="1">
                <a:solidFill>
                  <a:srgbClr val="FF0000"/>
                </a:solidFill>
                <a:latin typeface="Tw Cen MT" panose="020B0602020104020603" pitchFamily="34" charset="0"/>
              </a:rPr>
              <a:t>unlabeled</a:t>
            </a:r>
            <a:r>
              <a:rPr lang="en-ZA" i="1" dirty="0">
                <a:solidFill>
                  <a:srgbClr val="FF0000"/>
                </a:solidFill>
                <a:latin typeface="Tw Cen MT" panose="020B0602020104020603" pitchFamily="34" charset="0"/>
              </a:rPr>
              <a:t> data </a:t>
            </a:r>
            <a:r>
              <a:rPr lang="en-ZA" dirty="0">
                <a:latin typeface="Tw Cen MT" panose="020B0602020104020603" pitchFamily="34" charset="0"/>
              </a:rPr>
              <a:t>into similarity groups called </a:t>
            </a:r>
            <a:r>
              <a:rPr lang="en-ZA" i="1" dirty="0">
                <a:solidFill>
                  <a:srgbClr val="FF0000"/>
                </a:solidFill>
                <a:latin typeface="Tw Cen MT" panose="020B0602020104020603" pitchFamily="34" charset="0"/>
              </a:rPr>
              <a:t>clusters</a:t>
            </a:r>
            <a:r>
              <a:rPr lang="en-ZA" dirty="0">
                <a:latin typeface="Tw Cen MT" panose="020B0602020104020603" pitchFamily="34" charset="0"/>
              </a:rPr>
              <a:t>. </a:t>
            </a:r>
          </a:p>
          <a:p>
            <a:r>
              <a:rPr lang="en-ZA" dirty="0">
                <a:latin typeface="Tw Cen MT" panose="020B0602020104020603" pitchFamily="34" charset="0"/>
              </a:rPr>
              <a:t>A </a:t>
            </a:r>
            <a:r>
              <a:rPr lang="en-ZA" i="1" dirty="0">
                <a:solidFill>
                  <a:srgbClr val="FF0000"/>
                </a:solidFill>
                <a:latin typeface="Tw Cen MT" panose="020B0602020104020603" pitchFamily="34" charset="0"/>
              </a:rPr>
              <a:t>cluster</a:t>
            </a:r>
            <a:r>
              <a:rPr lang="en-ZA" dirty="0">
                <a:latin typeface="Tw Cen MT" panose="020B0602020104020603" pitchFamily="34" charset="0"/>
              </a:rPr>
              <a:t> is a collection of data items which are “similar” between them, and “dissimilar” to data items in other clusters.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8F1A38-5B74-4EEA-8D48-492802FEF9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524" t="45336" r="22059" b="22800"/>
          <a:stretch/>
        </p:blipFill>
        <p:spPr>
          <a:xfrm>
            <a:off x="2403762" y="3978419"/>
            <a:ext cx="6837220" cy="22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D0E9B-81BD-4137-AB0B-6E9D318B6E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059" t="55637" r="20187" b="9795"/>
          <a:stretch/>
        </p:blipFill>
        <p:spPr>
          <a:xfrm>
            <a:off x="3141261" y="3522656"/>
            <a:ext cx="6466763" cy="2809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78ED16-FB80-4B09-967B-388CC057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53945" cy="701675"/>
          </a:xfrm>
        </p:spPr>
        <p:txBody>
          <a:bodyPr>
            <a:normAutofit/>
          </a:bodyPr>
          <a:lstStyle/>
          <a:p>
            <a:r>
              <a:rPr lang="en-ZA" sz="3600" b="1" dirty="0">
                <a:latin typeface="Tw Cen MT" panose="020B0602020104020603" pitchFamily="34" charset="0"/>
              </a:rPr>
              <a:t>Historical Application of Clustering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C897DF5-C7B8-4053-93D0-C3C7A6C80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13" t="22033" r="20187" b="50186"/>
          <a:stretch/>
        </p:blipFill>
        <p:spPr>
          <a:xfrm>
            <a:off x="9504217" y="1413162"/>
            <a:ext cx="1849583" cy="280893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53766-272B-48D0-8F77-B8B012C46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413162"/>
            <a:ext cx="10079181" cy="3869459"/>
          </a:xfrm>
        </p:spPr>
        <p:txBody>
          <a:bodyPr/>
          <a:lstStyle/>
          <a:p>
            <a:r>
              <a:rPr lang="en-ZA" i="1" dirty="0">
                <a:solidFill>
                  <a:srgbClr val="FF0000"/>
                </a:solidFill>
              </a:rPr>
              <a:t>John Snow</a:t>
            </a:r>
            <a:r>
              <a:rPr lang="en-ZA" dirty="0"/>
              <a:t>, a London physician plotted location of cholera deaths on a map during an outbreak in 1850s. </a:t>
            </a:r>
          </a:p>
          <a:p>
            <a:r>
              <a:rPr lang="en-ZA" dirty="0"/>
              <a:t>Locations indicated that cases were clustered around certain intersections where there were polluted wells;</a:t>
            </a:r>
          </a:p>
          <a:p>
            <a:pPr marL="900113"/>
            <a:r>
              <a:rPr lang="en-ZA" sz="2400" dirty="0"/>
              <a:t> </a:t>
            </a:r>
            <a:r>
              <a:rPr lang="en-ZA" sz="2400" i="1" dirty="0"/>
              <a:t>thus exposing both the problem and the solution.</a:t>
            </a:r>
          </a:p>
        </p:txBody>
      </p:sp>
    </p:spTree>
    <p:extLst>
      <p:ext uri="{BB962C8B-B14F-4D97-AF65-F5344CB8AC3E}">
        <p14:creationId xmlns:p14="http://schemas.microsoft.com/office/powerpoint/2010/main" val="63029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FE46-3190-4197-9E56-B3321A43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3945" cy="673966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What do we need for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EC0AD-7B8C-43F7-AA73-741160A42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272" y="1343891"/>
            <a:ext cx="6310746" cy="2085109"/>
          </a:xfrm>
        </p:spPr>
        <p:txBody>
          <a:bodyPr>
            <a:normAutofit fontScale="85000" lnSpcReduction="20000"/>
          </a:bodyPr>
          <a:lstStyle/>
          <a:p>
            <a:r>
              <a:rPr lang="en-ZA" sz="3200" i="1" u="sng" dirty="0">
                <a:solidFill>
                  <a:srgbClr val="FF0000"/>
                </a:solidFill>
                <a:latin typeface="Tw Cen MT" panose="020B0602020104020603" pitchFamily="34" charset="0"/>
              </a:rPr>
              <a:t>Required:</a:t>
            </a:r>
          </a:p>
          <a:p>
            <a:pPr marL="900113" indent="-514350">
              <a:buFont typeface="+mj-lt"/>
              <a:buAutoNum type="arabicPeriod"/>
            </a:pPr>
            <a:r>
              <a:rPr lang="en-ZA" sz="3200" dirty="0">
                <a:latin typeface="Tw Cen MT" panose="020B0602020104020603" pitchFamily="34" charset="0"/>
              </a:rPr>
              <a:t>Proximity measure.</a:t>
            </a:r>
          </a:p>
          <a:p>
            <a:pPr marL="900113" indent="-514350">
              <a:buFont typeface="+mj-lt"/>
              <a:buAutoNum type="arabicPeriod"/>
            </a:pPr>
            <a:r>
              <a:rPr lang="en-ZA" sz="3200" dirty="0">
                <a:latin typeface="Tw Cen MT" panose="020B0602020104020603" pitchFamily="34" charset="0"/>
              </a:rPr>
              <a:t>Criterion function to evaluate a clustering.</a:t>
            </a:r>
          </a:p>
          <a:p>
            <a:pPr marL="900113" indent="-514350">
              <a:buFont typeface="+mj-lt"/>
              <a:buAutoNum type="arabicPeriod"/>
            </a:pPr>
            <a:r>
              <a:rPr lang="en-ZA" sz="3200" dirty="0">
                <a:latin typeface="Tw Cen MT" panose="020B0602020104020603" pitchFamily="34" charset="0"/>
              </a:rPr>
              <a:t>Algorithm to compute clustering.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9A4D54-4E4D-485B-B42D-7C7A6AEA6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7806" t="22314" r="24901" b="10706"/>
          <a:stretch/>
        </p:blipFill>
        <p:spPr>
          <a:xfrm>
            <a:off x="6539346" y="1842447"/>
            <a:ext cx="4993012" cy="4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1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B506B-BDBF-420E-9381-7AC9FF783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12382" cy="632402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K-Means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3083F-6CFB-462A-820F-B5143EBA8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88474"/>
                <a:ext cx="10508674" cy="42394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ZA" sz="3600" dirty="0">
                    <a:latin typeface="Tw Cen MT" panose="020B0602020104020603" pitchFamily="34" charset="0"/>
                  </a:rPr>
                  <a:t>K-means </a:t>
                </a:r>
                <a:r>
                  <a:rPr lang="en-ZA" sz="3600" i="1" dirty="0">
                    <a:solidFill>
                      <a:schemeClr val="accent5">
                        <a:lumMod val="75000"/>
                      </a:schemeClr>
                    </a:solidFill>
                    <a:latin typeface="Tw Cen MT" panose="020B0602020104020603" pitchFamily="34" charset="0"/>
                  </a:rPr>
                  <a:t>(MacQueen, 1967) </a:t>
                </a:r>
                <a:r>
                  <a:rPr lang="en-ZA" sz="3600" dirty="0">
                    <a:latin typeface="Tw Cen MT" panose="020B0602020104020603" pitchFamily="34" charset="0"/>
                  </a:rPr>
                  <a:t>is a </a:t>
                </a:r>
                <a:r>
                  <a:rPr lang="en-ZA" sz="3600" i="1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partitional clustering algorithm.</a:t>
                </a:r>
              </a:p>
              <a:p>
                <a:r>
                  <a:rPr lang="en-ZA" sz="3600" dirty="0">
                    <a:latin typeface="Tw Cen MT" panose="020B0602020104020603" pitchFamily="34" charset="0"/>
                  </a:rPr>
                  <a:t>Let the set of data points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 be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Z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ZA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ZA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Z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Z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 is a vector in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Z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Z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is the number of dimensions. </a:t>
                </a:r>
              </a:p>
              <a:p>
                <a:r>
                  <a:rPr lang="en-ZA" sz="3600" dirty="0">
                    <a:latin typeface="Tw Cen MT" panose="020B0602020104020603" pitchFamily="34" charset="0"/>
                  </a:rPr>
                  <a:t>The algorithm partitions the given data into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 clusters.</a:t>
                </a:r>
              </a:p>
              <a:p>
                <a:r>
                  <a:rPr lang="en-ZA" sz="3600" dirty="0">
                    <a:latin typeface="Tw Cen MT" panose="020B0602020104020603" pitchFamily="34" charset="0"/>
                  </a:rPr>
                  <a:t>Each cluster has a cluster centre, called </a:t>
                </a:r>
                <a:r>
                  <a:rPr lang="en-ZA" sz="3600" i="1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centroid</a:t>
                </a:r>
                <a:r>
                  <a:rPr lang="en-ZA" sz="3600" dirty="0">
                    <a:latin typeface="Tw Cen MT" panose="020B0602020104020603" pitchFamily="34" charset="0"/>
                  </a:rPr>
                  <a:t>., at the beginning you make your own choice. </a:t>
                </a:r>
              </a:p>
              <a:p>
                <a:r>
                  <a:rPr lang="en-ZA" sz="36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ZA" sz="3600" dirty="0">
                    <a:latin typeface="Tw Cen MT" panose="020B0602020104020603" pitchFamily="34" charset="0"/>
                  </a:rPr>
                  <a:t> is specified by the user </a:t>
                </a:r>
              </a:p>
              <a:p>
                <a:endParaRPr lang="en-ZA" sz="3600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B03083F-6CFB-462A-820F-B5143EBA8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88474"/>
                <a:ext cx="10508674" cy="4239490"/>
              </a:xfrm>
              <a:blipFill rotWithShape="0">
                <a:blip r:embed="rId2"/>
                <a:stretch>
                  <a:fillRect l="-1334" t="-4023" r="-406" b="-47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4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DC96-A844-4C0B-AC97-E59D81DF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929255" cy="715530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Determining Centroids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D9196-B487-4EF7-BDD4-8B5274CFB2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4618"/>
                <a:ext cx="10515600" cy="4902345"/>
              </a:xfrm>
            </p:spPr>
            <p:txBody>
              <a:bodyPr/>
              <a:lstStyle/>
              <a:p>
                <a:r>
                  <a:rPr lang="en-ZA" dirty="0">
                    <a:latin typeface="Tw Cen MT" panose="020B0602020104020603" pitchFamily="34" charset="0"/>
                  </a:rPr>
                  <a:t>Centroids are to be determined using </a:t>
                </a:r>
                <a:r>
                  <a:rPr lang="en-ZA" i="1" dirty="0">
                    <a:solidFill>
                      <a:srgbClr val="FF0000"/>
                    </a:solidFill>
                    <a:latin typeface="Tw Cen MT" panose="020B0602020104020603" pitchFamily="34" charset="0"/>
                  </a:rPr>
                  <a:t>Euclidean distance </a:t>
                </a:r>
                <a:r>
                  <a:rPr lang="en-ZA" dirty="0">
                    <a:latin typeface="Tw Cen MT" panose="020B0602020104020603" pitchFamily="34" charset="0"/>
                  </a:rPr>
                  <a:t>formula:</a:t>
                </a:r>
              </a:p>
              <a:p>
                <a:endParaRPr lang="en-ZA" dirty="0">
                  <a:latin typeface="Tw Cen MT" panose="020B06020201040206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Z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ZA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ZA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ZA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Z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Z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ZA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ZA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ZA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ZA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ZA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ZA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ZA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ZA" dirty="0">
                  <a:latin typeface="Tw Cen MT" panose="020B0602020104020603" pitchFamily="34" charset="0"/>
                </a:endParaRPr>
              </a:p>
              <a:p>
                <a:r>
                  <a:rPr lang="en-ZA" dirty="0">
                    <a:latin typeface="Tw Cen MT" panose="020B06020201040206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ZA" dirty="0">
                    <a:latin typeface="Tw Cen MT" panose="020B0602020104020603" pitchFamily="34" charset="0"/>
                  </a:rPr>
                  <a:t> represents number of clusters.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D9196-B487-4EF7-BDD4-8B5274CFB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4618"/>
                <a:ext cx="10515600" cy="4902345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047FB2-7610-4F8B-AF61-200A32128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5042" t="38286" r="23059" b="44739"/>
          <a:stretch/>
        </p:blipFill>
        <p:spPr>
          <a:xfrm>
            <a:off x="8690738" y="3689684"/>
            <a:ext cx="2471468" cy="20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5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552E5-9011-4AC3-9695-5E3BEBA5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26236" cy="701675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K-means Algorithm</a:t>
            </a:r>
          </a:p>
        </p:txBody>
      </p:sp>
      <p:pic>
        <p:nvPicPr>
          <p:cNvPr id="1026" name="Picture 2" descr="K-Means Clustering: Numerical Example">
            <a:extLst>
              <a:ext uri="{FF2B5EF4-FFF2-40B4-BE49-F238E27FC236}">
                <a16:creationId xmlns:a16="http://schemas.microsoft.com/office/drawing/2014/main" id="{D3C8513B-EE0D-458B-939A-DCC4E6F75F2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67" y="1403686"/>
            <a:ext cx="4707083" cy="442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A9DE53-E632-4E63-B052-398390BC4F6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95745" y="1246910"/>
                <a:ext cx="6588922" cy="4930054"/>
              </a:xfrm>
            </p:spPr>
            <p:txBody>
              <a:bodyPr>
                <a:normAutofit/>
              </a:bodyPr>
              <a:lstStyle/>
              <a:p>
                <a:r>
                  <a:rPr lang="en-ZA" dirty="0">
                    <a:latin typeface="Tw Cen MT" panose="020B0602020104020603" pitchFamily="34" charset="0"/>
                  </a:rPr>
                  <a:t>We can take any random objects as the initial centroids.</a:t>
                </a:r>
              </a:p>
              <a:p>
                <a:r>
                  <a:rPr lang="en-ZA" b="1" i="1" u="sng" dirty="0">
                    <a:latin typeface="Tw Cen MT" panose="020B0602020104020603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ZA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ZA" b="1" i="1" u="sng" dirty="0">
                    <a:latin typeface="Tw Cen MT" panose="020B0602020104020603" pitchFamily="34" charset="0"/>
                  </a:rPr>
                  <a:t>, the k-means algorithm works as follows: </a:t>
                </a:r>
              </a:p>
              <a:p>
                <a:pPr marL="900113" indent="-514350">
                  <a:buFont typeface="+mj-lt"/>
                  <a:buAutoNum type="arabicPeriod"/>
                </a:pPr>
                <a:r>
                  <a:rPr lang="en-ZA" dirty="0">
                    <a:latin typeface="Tw Cen MT" panose="020B0602020104020603" pitchFamily="34" charset="0"/>
                  </a:rPr>
                  <a:t>Determine the centroid coordinate.</a:t>
                </a:r>
              </a:p>
              <a:p>
                <a:pPr marL="900113" indent="-514350">
                  <a:buFont typeface="+mj-lt"/>
                  <a:buAutoNum type="arabicPeriod"/>
                </a:pPr>
                <a:r>
                  <a:rPr lang="en-ZA" dirty="0">
                    <a:latin typeface="Tw Cen MT" panose="020B0602020104020603" pitchFamily="34" charset="0"/>
                  </a:rPr>
                  <a:t>Determine the distance of each object to the centroids(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ZA" dirty="0">
                    <a:latin typeface="Tw Cen MT" panose="020B0602020104020603" pitchFamily="34" charset="0"/>
                  </a:rPr>
                  <a:t>-matrix).</a:t>
                </a:r>
              </a:p>
              <a:p>
                <a:pPr marL="900113" indent="-514350">
                  <a:buFont typeface="+mj-lt"/>
                  <a:buAutoNum type="arabicPeriod"/>
                </a:pPr>
                <a:r>
                  <a:rPr lang="en-ZA" dirty="0">
                    <a:latin typeface="Tw Cen MT" panose="020B0602020104020603" pitchFamily="34" charset="0"/>
                  </a:rPr>
                  <a:t>Group the objects based on minimum distance(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ZA" dirty="0">
                    <a:latin typeface="Tw Cen MT" panose="020B0602020104020603" pitchFamily="34" charset="0"/>
                  </a:rPr>
                  <a:t>-matrix).</a:t>
                </a:r>
              </a:p>
              <a:p>
                <a:endParaRPr lang="en-ZA" dirty="0"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7A9DE53-E632-4E63-B052-398390BC4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95745" y="1246910"/>
                <a:ext cx="6588922" cy="4930054"/>
              </a:xfrm>
              <a:blipFill rotWithShape="0">
                <a:blip r:embed="rId4"/>
                <a:stretch>
                  <a:fillRect l="-1665" t="-2228" r="-129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02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E7AC-0992-4F00-88C3-7B8E3BD6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915400" cy="632402"/>
          </a:xfrm>
        </p:spPr>
        <p:txBody>
          <a:bodyPr>
            <a:normAutofit/>
          </a:bodyPr>
          <a:lstStyle/>
          <a:p>
            <a:pPr algn="ctr"/>
            <a:r>
              <a:rPr lang="en-ZA" sz="3600" b="1" dirty="0">
                <a:latin typeface="Tw Cen MT" panose="020B0602020104020603" pitchFamily="34" charset="0"/>
              </a:rPr>
              <a:t>K-means Algorithm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3B3D-0628-4656-AA34-8198B1739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3" y="1260764"/>
            <a:ext cx="11000509" cy="3131127"/>
          </a:xfrm>
        </p:spPr>
        <p:txBody>
          <a:bodyPr>
            <a:normAutofit fontScale="92500" lnSpcReduction="20000"/>
          </a:bodyPr>
          <a:lstStyle/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Suppose we have 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4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 objects as your training data point and each object have 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2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 attributes.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Each attribute represents coordinate of the object.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Thus, we also know before hand that these objects belong to two groups of medicine (</a:t>
            </a:r>
            <a:r>
              <a:rPr lang="en-ZA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cluster 1 and cluster 2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). </a:t>
            </a:r>
          </a:p>
          <a:p>
            <a:r>
              <a:rPr lang="en-ZA" b="1" i="0" u="none" strike="noStrike" baseline="0" dirty="0">
                <a:solidFill>
                  <a:srgbClr val="FF0000"/>
                </a:solidFill>
                <a:latin typeface="Tw Cen MT" panose="020B0602020104020603" pitchFamily="34" charset="0"/>
              </a:rPr>
              <a:t>Q: </a:t>
            </a:r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Determine which medicines belong to cluster 1 and which medicines belong to the other cluster? </a:t>
            </a:r>
          </a:p>
          <a:p>
            <a:r>
              <a:rPr lang="en-ZA" i="0" u="none" strike="noStrike" baseline="0" dirty="0">
                <a:solidFill>
                  <a:srgbClr val="000000"/>
                </a:solidFill>
                <a:latin typeface="Tw Cen MT" panose="020B0602020104020603" pitchFamily="34" charset="0"/>
              </a:rPr>
              <a:t>Each medicine represents one point with two components coordinate as shown below. </a:t>
            </a:r>
            <a:endParaRPr lang="en-ZA" sz="4000" dirty="0">
              <a:latin typeface="Tw Cen MT" panose="020B06020201040206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E963C2-F491-45B1-A214-122430EA3FA7}"/>
              </a:ext>
            </a:extLst>
          </p:cNvPr>
          <p:cNvGraphicFramePr>
            <a:graphicFrameLocks noGrp="1"/>
          </p:cNvGraphicFramePr>
          <p:nvPr/>
        </p:nvGraphicFramePr>
        <p:xfrm>
          <a:off x="2691185" y="4391890"/>
          <a:ext cx="6356563" cy="206026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08100">
                  <a:extLst>
                    <a:ext uri="{9D8B030D-6E8A-4147-A177-3AD203B41FA5}">
                      <a16:colId xmlns:a16="http://schemas.microsoft.com/office/drawing/2014/main" val="613485454"/>
                    </a:ext>
                  </a:extLst>
                </a:gridCol>
                <a:gridCol w="2967790">
                  <a:extLst>
                    <a:ext uri="{9D8B030D-6E8A-4147-A177-3AD203B41FA5}">
                      <a16:colId xmlns:a16="http://schemas.microsoft.com/office/drawing/2014/main" val="66394713"/>
                    </a:ext>
                  </a:extLst>
                </a:gridCol>
                <a:gridCol w="1780673">
                  <a:extLst>
                    <a:ext uri="{9D8B030D-6E8A-4147-A177-3AD203B41FA5}">
                      <a16:colId xmlns:a16="http://schemas.microsoft.com/office/drawing/2014/main" val="939169237"/>
                    </a:ext>
                  </a:extLst>
                </a:gridCol>
              </a:tblGrid>
              <a:tr h="597224">
                <a:tc>
                  <a:txBody>
                    <a:bodyPr/>
                    <a:lstStyle/>
                    <a:p>
                      <a:r>
                        <a:rPr lang="en-ZA" sz="1800" b="1" dirty="0"/>
                        <a:t>Object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Attribute 1: Weight index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Attribute 2: pH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235950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A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970647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B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2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1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82343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C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4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3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46064"/>
                  </a:ext>
                </a:extLst>
              </a:tr>
              <a:tr h="346098">
                <a:tc>
                  <a:txBody>
                    <a:bodyPr/>
                    <a:lstStyle/>
                    <a:p>
                      <a:r>
                        <a:rPr lang="en-ZA" sz="1800" b="1" dirty="0"/>
                        <a:t>Medicine D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5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800" b="1" dirty="0"/>
                        <a:t>4</a:t>
                      </a:r>
                      <a:endParaRPr lang="en-ZA" sz="18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7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098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Widescreen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AvantGarde Bk BT</vt:lpstr>
      <vt:lpstr>Bebas Neue Bold</vt:lpstr>
      <vt:lpstr>Calibri</vt:lpstr>
      <vt:lpstr>Calibri Light</vt:lpstr>
      <vt:lpstr>Cambria Math</vt:lpstr>
      <vt:lpstr>Gill Sans MT</vt:lpstr>
      <vt:lpstr>Tw Cen MT</vt:lpstr>
      <vt:lpstr>1_Office Theme</vt:lpstr>
      <vt:lpstr>Gallery</vt:lpstr>
      <vt:lpstr>PowerPoint Presentation</vt:lpstr>
      <vt:lpstr>Lesson Objectives</vt:lpstr>
      <vt:lpstr>Introduction </vt:lpstr>
      <vt:lpstr>Historical Application of Clustering</vt:lpstr>
      <vt:lpstr>What do we need for Clustering?</vt:lpstr>
      <vt:lpstr>K-Means Clustering </vt:lpstr>
      <vt:lpstr>Determining Centroids</vt:lpstr>
      <vt:lpstr>K-means Algorithm</vt:lpstr>
      <vt:lpstr>K-means Algorithm Example</vt:lpstr>
      <vt:lpstr>K-means Algorithm Example</vt:lpstr>
      <vt:lpstr>Solution</vt:lpstr>
      <vt:lpstr>Iteration-0</vt:lpstr>
      <vt:lpstr>Iteration-0 (Continued)</vt:lpstr>
      <vt:lpstr>Iteration-0 (Continued)</vt:lpstr>
      <vt:lpstr>Iteration-1</vt:lpstr>
      <vt:lpstr>Iteration-1 (Continued) </vt:lpstr>
      <vt:lpstr>Iteration-2</vt:lpstr>
      <vt:lpstr>Iteration-2 (Continued)</vt:lpstr>
      <vt:lpstr>Final Result: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Igwe</dc:creator>
  <cp:lastModifiedBy>Kevin Igwe</cp:lastModifiedBy>
  <cp:revision>1</cp:revision>
  <dcterms:created xsi:type="dcterms:W3CDTF">2022-06-14T08:36:49Z</dcterms:created>
  <dcterms:modified xsi:type="dcterms:W3CDTF">2022-06-14T08:37:44Z</dcterms:modified>
</cp:coreProperties>
</file>